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D09F00-E4AB-432F-A962-5A44B0F6E1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D19D7FB-4A2A-452B-9AD7-F291A5F9F5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9844F6-6C50-4E60-8B13-6B6868E58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8E01F16-910B-4E89-B871-115CE0B6A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037C8B-62C8-45E6-85EB-F480ACC3B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3341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F4C0DF-9887-426E-BB28-072F14236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C99B127-27C1-4231-B416-B60C794279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3A11FD-646B-4659-9A97-717953FAD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BBD5E4-38E5-4A0E-99EC-A96BDD1FF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643EB9-2C48-440B-8B35-30BF78BB9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488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E905619-366F-4E4A-AE16-800400C102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89F3D94-7B8F-4C2E-9232-6193F4012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4A3836-E216-4FB7-A9A1-F5760FE21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F35698-AA77-4191-99BC-2B300F5F7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5F8792-751F-44CA-95A8-37673F534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7810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75EC38-D091-4498-989F-7656B1F02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15C454-BD08-4E3F-8231-84A334A08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57C51F-B1E2-4355-B283-039C9F3CD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CFE6CF-DC7F-4882-8850-4879D81DB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5AB43E-9EC7-48A0-A205-42CD96474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557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78A2E3-2B6E-45DC-8C2A-606C15B2A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F47E15-F34C-4D3A-A978-875890ACB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EF13E5-8ECA-4F45-A7ED-5D6EA26D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056EB5-D448-4D3B-8A6C-5004C5D89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1A0458-5EE4-4AFE-A445-98E285BD0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190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BF5051-C4C4-4906-875F-1805B0356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4DC3AD-90AF-433B-9726-C2111057D7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41F319-0FE7-461C-AFF9-8C5570DDA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DDCC649-FA8B-4F98-A547-7A9CC1068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9AA26-5745-431C-B593-D97A26BEE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34B4E55-5953-4D36-A542-37D905B76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2327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34FBD5-4A0F-4104-8C4B-D7759417B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574A118-0F20-4D20-BF27-D4413C8B4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C5C836B-320A-41FF-BBF0-884185ECB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EF1286B-6475-45D4-BD1D-8EFD7B21FE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8C7AB47-7BEA-4D9E-9F84-E33AECCF54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69A1B33-451A-4F10-A741-D6BFD6994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FAFDD37-1C5A-4EC3-B25C-FFDCD508E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E106E49-D913-451E-8C0B-CD9C2FFB6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915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138AC2-70D7-4D2D-A538-684EF84CD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86024C7-D784-4BE1-8D6E-94E61660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2EE42F7-92AF-4313-A917-55B11AD85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E18782B-8F21-464C-AAB8-1A0211884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811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D7545C9-1326-4B19-8DBD-C76B853F6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2A4B507-6BB3-42FC-8658-49319A2FD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A5D49DD-D3BF-437E-B3D2-8FE8F1295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816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A2CF3-4E74-46AE-9A3C-770662EA9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95FCA3-877A-4A21-A11D-C7AB5220C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3B35512-7F8E-4B77-91BD-D38A9FD8D1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6F0EA09-3D67-4A19-BBB1-C358C804F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0C9EA02-EF79-4976-939C-3283C34F5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9B4FA4D-2F2D-47D3-89BE-B4F914D45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6621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932EB2-D170-4F4F-BBDA-A9569BB3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66FA2CF-9496-4F2B-82CE-4AA8524B5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E066340-798C-4AF5-A56B-CF825395F8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6E54C80-A369-4E0E-BC32-1551E726F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72C2D2-83A9-42CB-8592-803A393B7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293091-ACC9-4900-9890-98F173CDA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9728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0FAAE-A8AB-4B5C-ACA0-8136A7D50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D40102C-6589-4DA7-B3D6-16FF2AA98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2BEA18-496D-446E-B15C-ACE7D7616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CD567-481C-4E41-A4D1-7E2F09634473}" type="datetimeFigureOut">
              <a:rPr lang="ru-RU" smtClean="0"/>
              <a:t>23.06.2023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1DF6A7-D3B1-4A45-94CE-4FF2213D4F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4CA61D-0B89-401C-B669-1D49C019D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B5079-5A71-4DE9-9F4B-3F9B11D26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3725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%D0%9F%D0%B5%D1%80%D1%81%D0%BE%D0%BD%D0%B0%D0%BB%D1%8C%D0%BD%D1%8B%D0%B9_%D0%BA%D0%BE%D0%BC%D0%BF%D1%8C%D1%8E%D1%82%D0%B5%D1%80" TargetMode="External"/><Relationship Id="rId13" Type="http://schemas.openxmlformats.org/officeDocument/2006/relationships/hyperlink" Target="https://ru.wikipedia.org/wiki/Xbox_360" TargetMode="External"/><Relationship Id="rId18" Type="http://schemas.openxmlformats.org/officeDocument/2006/relationships/hyperlink" Target="https://ru.wikipedia.org/wiki/Xbox_One" TargetMode="External"/><Relationship Id="rId3" Type="http://schemas.openxmlformats.org/officeDocument/2006/relationships/hyperlink" Target="https://ru.wikipedia.org/wiki/%D0%90%D0%BD%D0%B3%D0%BB%D0%B8%D0%B9%D1%81%D0%BA%D0%B8%D0%B9_%D1%8F%D0%B7%D1%8B%D0%BA" TargetMode="External"/><Relationship Id="rId7" Type="http://schemas.openxmlformats.org/officeDocument/2006/relationships/hyperlink" Target="https://ru.wikipedia.org/wiki/Hidden_Path_Entertainment" TargetMode="External"/><Relationship Id="rId12" Type="http://schemas.openxmlformats.org/officeDocument/2006/relationships/hyperlink" Target="https://ru.wikipedia.org/wiki/%D0%98%D0%B3%D1%80%D0%BE%D0%B2%D0%B0%D1%8F_%D0%BF%D1%80%D0%B8%D1%81%D1%82%D0%B0%D0%B2%D0%BA%D0%B0" TargetMode="External"/><Relationship Id="rId17" Type="http://schemas.openxmlformats.org/officeDocument/2006/relationships/hyperlink" Target="https://ru.wikipedia.org/wiki/Counter-Strike:_Global_Offensive#cite_note-cs-db-1" TargetMode="External"/><Relationship Id="rId2" Type="http://schemas.openxmlformats.org/officeDocument/2006/relationships/image" Target="../media/image1.png"/><Relationship Id="rId16" Type="http://schemas.openxmlformats.org/officeDocument/2006/relationships/hyperlink" Target="https://ru.wikipedia.org/wiki/Linux" TargetMode="External"/><Relationship Id="rId20" Type="http://schemas.openxmlformats.org/officeDocument/2006/relationships/hyperlink" Target="https://ru.wikipedia.org/wiki/%D0%91%D0%BE%D1%82_(%D0%BA%D0%BE%D0%BC%D0%BF%D1%8C%D1%8E%D1%82%D0%B5%D1%80%D0%BD%D1%8B%D0%B5_%D0%B8%D0%B3%D1%80%D1%8B)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u.wikipedia.org/wiki/Valve" TargetMode="External"/><Relationship Id="rId11" Type="http://schemas.openxmlformats.org/officeDocument/2006/relationships/hyperlink" Target="https://ru.wikipedia.org/wiki/MacOS" TargetMode="External"/><Relationship Id="rId5" Type="http://schemas.openxmlformats.org/officeDocument/2006/relationships/hyperlink" Target="https://ru.wikipedia.org/wiki/%D0%9A%D0%BE%D0%BC%D0%BF%D1%8C%D1%8E%D1%82%D0%B5%D1%80%D0%BD%D0%B0%D1%8F_%D0%B8%D0%B3%D1%80%D0%B0" TargetMode="External"/><Relationship Id="rId15" Type="http://schemas.openxmlformats.org/officeDocument/2006/relationships/hyperlink" Target="https://ru.wikipedia.org/wiki/21_%D0%B0%D0%B2%D0%B3%D1%83%D1%81%D1%82%D0%B0" TargetMode="External"/><Relationship Id="rId10" Type="http://schemas.openxmlformats.org/officeDocument/2006/relationships/hyperlink" Target="https://ru.wikipedia.org/wiki/Windows" TargetMode="External"/><Relationship Id="rId19" Type="http://schemas.openxmlformats.org/officeDocument/2006/relationships/hyperlink" Target="https://ru.wikipedia.org/wiki/Counter-Strike:_Global_Offensive#cite_note-xb-one-3" TargetMode="External"/><Relationship Id="rId4" Type="http://schemas.openxmlformats.org/officeDocument/2006/relationships/hyperlink" Target="https://ru.wikipedia.org/wiki/%D0%9C%D0%BD%D0%BE%D0%B3%D0%BE%D0%BF%D0%BE%D0%BB%D1%8C%D0%B7%D0%BE%D0%B2%D0%B0%D1%82%D0%B5%D0%BB%D1%8C%D1%81%D0%BA%D0%B0%D1%8F_%D0%B8%D0%B3%D1%80%D0%B0" TargetMode="External"/><Relationship Id="rId9" Type="http://schemas.openxmlformats.org/officeDocument/2006/relationships/hyperlink" Target="https://ru.wikipedia.org/wiki/%D0%9E%D0%BF%D0%B5%D1%80%D0%B0%D1%86%D0%B8%D0%BE%D0%BD%D0%BD%D0%B0%D1%8F_%D1%81%D0%B8%D1%81%D1%82%D0%B5%D0%BC%D0%B0" TargetMode="External"/><Relationship Id="rId14" Type="http://schemas.openxmlformats.org/officeDocument/2006/relationships/hyperlink" Target="https://ru.wikipedia.org/wiki/PlayStation_3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2012_%D0%B3%D0%BE%D0%B4_%D0%B2_%D0%BA%D0%BE%D0%BC%D0%BF%D1%8C%D1%8E%D1%82%D0%B5%D1%80%D0%BD%D1%8B%D1%85_%D0%B8%D0%B3%D1%80%D0%B0%D1%85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u.wikipedia.org/wiki/Counter-Strike:_Global_Offensive#cite_note-cs-blog3-3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A2%D0%B5%D1%80%D1%80%D0%BE%D1%80%D0%B8%D1%81%D1%82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u.wikipedia.org/wiki/%D0%9F%D0%BE%D0%B4%D1%80%D0%B0%D0%B7%D0%B4%D0%B5%D0%BB%D0%B5%D0%BD%D0%B8%D0%B5_%D1%81%D0%BF%D0%B5%D1%86%D0%B8%D0%B0%D0%BB%D1%8C%D0%BD%D0%BE%D0%B3%D0%BE_%D0%BD%D0%B0%D0%B7%D0%BD%D0%B0%D1%87%D0%B5%D0%BD%D0%B8%D1%8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A2%D1%80%D1%91%D1%85%D0%BC%D0%B5%D1%80%D0%BD%D0%B0%D1%8F_%D0%B3%D1%80%D0%B0%D1%84%D0%B8%D0%BA%D0%B0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u.wikipedia.org/wiki/%D0%A8%D1%83%D1%82%D0%B5%D1%80_%D0%BE%D1%82_%D0%BF%D0%B5%D1%80%D0%B2%D0%BE%D0%B3%D0%BE_%D0%BB%D0%B8%D1%86%D0%B0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2004_%D0%B3%D0%BE%D0%B4_%D0%B2_%D0%BA%D0%BE%D0%BC%D0%BF%D1%8C%D1%8E%D1%82%D0%B5%D1%80%D0%BD%D1%8B%D1%85_%D0%B8%D0%B3%D1%80%D0%B0%D1%85" TargetMode="External"/><Relationship Id="rId3" Type="http://schemas.openxmlformats.org/officeDocument/2006/relationships/hyperlink" Target="https://ru.wikipedia.org/wiki/2011_%D0%B3%D0%BE%D0%B4_%D0%B2_%D0%BA%D0%BE%D0%BC%D0%BF%D1%8C%D1%8E%D1%82%D0%B5%D1%80%D0%BD%D1%8B%D1%85_%D0%B8%D0%B3%D1%80%D0%B0%D1%85" TargetMode="External"/><Relationship Id="rId7" Type="http://schemas.openxmlformats.org/officeDocument/2006/relationships/hyperlink" Target="https://ru.wikipedia.org/wiki/Counter-Strike:_Sourc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u.wikipedia.org/wiki/Counter-Strike_Online" TargetMode="External"/><Relationship Id="rId5" Type="http://schemas.openxmlformats.org/officeDocument/2006/relationships/hyperlink" Target="https://ru.wikipedia.org/wiki/Counter-Strike" TargetMode="External"/><Relationship Id="rId4" Type="http://schemas.openxmlformats.org/officeDocument/2006/relationships/hyperlink" Target="https://ru.wikipedia.org/wiki/Valve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%D0%9F%D0%B5%D1%80%D1%81%D0%BE%D0%BD%D0%B0%D0%BB%D1%8C%D0%BD%D1%8B%D0%B9_%D0%BA%D0%BE%D0%BC%D0%BF%D1%8C%D1%8E%D1%82%D0%B5%D1%80" TargetMode="External"/><Relationship Id="rId13" Type="http://schemas.openxmlformats.org/officeDocument/2006/relationships/hyperlink" Target="https://ru.wikipedia.org/wiki/Xbox_360" TargetMode="External"/><Relationship Id="rId3" Type="http://schemas.openxmlformats.org/officeDocument/2006/relationships/hyperlink" Target="https://ru.wikipedia.org/wiki/%D0%93%D0%B5%D0%B9%D0%BC%D0%BF%D0%BB%D0%B5%D0%B9" TargetMode="External"/><Relationship Id="rId7" Type="http://schemas.openxmlformats.org/officeDocument/2006/relationships/hyperlink" Target="https://ru.wikipedia.org/w/index.php?title=Eurogamer_Expo&amp;action=edit&amp;redlink=1" TargetMode="External"/><Relationship Id="rId12" Type="http://schemas.openxmlformats.org/officeDocument/2006/relationships/hyperlink" Target="https://ru.wikipedia.org/wiki/PlayStation_3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u.wikipedia.org/w/index.php?title=PAX_Prime&amp;action=edit&amp;redlink=1" TargetMode="External"/><Relationship Id="rId11" Type="http://schemas.openxmlformats.org/officeDocument/2006/relationships/hyperlink" Target="https://ru.wikipedia.org/wiki/Mac_OS_X" TargetMode="External"/><Relationship Id="rId5" Type="http://schemas.openxmlformats.org/officeDocument/2006/relationships/hyperlink" Target="https://ru.wikipedia.org/wiki/2012_%D0%B3%D0%BE%D0%B4_%D0%B2_%D0%BA%D0%BE%D0%BC%D0%BF%D1%8C%D1%8E%D1%82%D0%B5%D1%80%D0%BD%D1%8B%D1%85_%D0%B8%D0%B3%D1%80%D0%B0%D1%85" TargetMode="External"/><Relationship Id="rId15" Type="http://schemas.openxmlformats.org/officeDocument/2006/relationships/hyperlink" Target="https://ru.wikipedia.org/wiki/Xbox_Live" TargetMode="External"/><Relationship Id="rId10" Type="http://schemas.openxmlformats.org/officeDocument/2006/relationships/hyperlink" Target="https://ru.wikipedia.org/wiki/Windows" TargetMode="External"/><Relationship Id="rId4" Type="http://schemas.openxmlformats.org/officeDocument/2006/relationships/hyperlink" Target="https://ru.wikipedia.org/wiki/Counter-Strike" TargetMode="External"/><Relationship Id="rId9" Type="http://schemas.openxmlformats.org/officeDocument/2006/relationships/hyperlink" Target="https://ru.wikipedia.org/wiki/%D0%9E%D0%BF%D0%B5%D1%80%D0%B0%D1%86%D0%B8%D0%BE%D0%BD%D0%BD%D0%B0%D1%8F_%D1%81%D0%B8%D1%81%D1%82%D0%B5%D0%BC%D0%B0" TargetMode="External"/><Relationship Id="rId14" Type="http://schemas.openxmlformats.org/officeDocument/2006/relationships/hyperlink" Target="https://ru.wikipedia.org/wiki/PlayStation_Networ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A%D0%B8%D0%B1%D0%B5%D1%80%D1%81%D0%BF%D0%BE%D1%80%D1%82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Hidden_Path_Entertainment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u.wikipedia.org/wiki/%D0%9A%D0%BE%D0%BA%D1%82%D0%B5%D0%B9%D0%BB%D1%8C_%D0%9C%D0%BE%D0%BB%D0%BE%D1%82%D0%BE%D0%B2%D0%B0" TargetMode="External"/><Relationship Id="rId4" Type="http://schemas.openxmlformats.org/officeDocument/2006/relationships/hyperlink" Target="https://ru.wikipedia.org/wiki/Counter-Strike:_Source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Counter-Strike:_Global_Offensive#cite_note-cross_2-17" TargetMode="External"/><Relationship Id="rId3" Type="http://schemas.openxmlformats.org/officeDocument/2006/relationships/hyperlink" Target="https://ru.wikipedia.org/wiki/%D0%9A%D1%80%D0%BE%D1%81%D1%81%D0%BF%D0%BB%D0%B0%D1%82%D1%84%D0%BE%D1%80%D0%BC%D0%B5%D0%BD%D0%BD%D0%BE%D1%81%D1%82%D1%8C" TargetMode="External"/><Relationship Id="rId7" Type="http://schemas.openxmlformats.org/officeDocument/2006/relationships/hyperlink" Target="https://ru.wikipedia.org/wiki/Counter-Strike:_Global_Offensive#cite_note-cross_1-16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u.wikipedia.org/wiki/%D0%9D%D1%8C%D1%8E%D1%8D%D0%BB%D0%BB,_%D0%93%D0%B5%D0%B9%D0%B1" TargetMode="External"/><Relationship Id="rId11" Type="http://schemas.openxmlformats.org/officeDocument/2006/relationships/hyperlink" Target="https://ru.wikipedia.org/wiki/PlayStation_Move" TargetMode="External"/><Relationship Id="rId5" Type="http://schemas.openxmlformats.org/officeDocument/2006/relationships/hyperlink" Target="https://ru.wikipedia.org/wiki/%D0%9A%D1%80%D0%BE%D1%81%D1%81%D0%BF%D0%BB%D0%B0%D1%82%D1%84%D0%BE%D1%80%D0%BC%D0%B5%D0%BD%D0%BD%D0%BE%D0%B5_%D0%BF%D1%80%D0%BE%D0%B3%D1%80%D0%B0%D0%BC%D0%BC%D0%BD%D0%BE%D0%B5_%D0%BE%D0%B1%D0%B5%D1%81%D0%BF%D0%B5%D1%87%D0%B5%D0%BD%D0%B8%D0%B5" TargetMode="External"/><Relationship Id="rId10" Type="http://schemas.openxmlformats.org/officeDocument/2006/relationships/hyperlink" Target="https://ru.wikipedia.org/wiki/USB" TargetMode="External"/><Relationship Id="rId4" Type="http://schemas.openxmlformats.org/officeDocument/2006/relationships/hyperlink" Target="https://ru.wikipedia.org/wiki/PlayStation_3" TargetMode="External"/><Relationship Id="rId9" Type="http://schemas.openxmlformats.org/officeDocument/2006/relationships/hyperlink" Target="https://ru.wikipedia.org/wiki/Counter-Strike:_Global_Offensive#cite_note-cross_3-18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A2%D1%80%D0%B5%D0%B9%D0%BB%D0%B5%D1%80_(%D0%BA%D0%B8%D0%BD%D0%B5%D0%BC%D0%B0%D1%82%D0%BE%D0%B3%D1%80%D0%B0%D1%84)" TargetMode="External"/><Relationship Id="rId7" Type="http://schemas.openxmlformats.org/officeDocument/2006/relationships/hyperlink" Target="https://ru.wikipedia.org/wiki/Counter-Strike:_Global_Offensive#cite_note-igromir1-2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u.wikipedia.org/wiki/%D0%98%D0%B3%D1%80%D0%BE%D0%9C%D0%B8%D1%80" TargetMode="External"/><Relationship Id="rId5" Type="http://schemas.openxmlformats.org/officeDocument/2006/relationships/hyperlink" Target="https://ru.wikipedia.org/wiki/Counter-Strike:_Global_Offensive#cite_note-trailer_2-23" TargetMode="External"/><Relationship Id="rId4" Type="http://schemas.openxmlformats.org/officeDocument/2006/relationships/hyperlink" Target="https://ru.wikipedia.org/wiki/Sourc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F304B0-8E88-4C26-918E-7D09ED50C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967056"/>
          </a:xfrm>
          <a:prstGeom prst="rect">
            <a:avLst/>
          </a:prstGeom>
        </p:spPr>
      </p:pic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EAACBB14-1C65-447C-8D40-5C87BECF71F0}"/>
              </a:ext>
            </a:extLst>
          </p:cNvPr>
          <p:cNvSpPr/>
          <p:nvPr/>
        </p:nvSpPr>
        <p:spPr>
          <a:xfrm>
            <a:off x="3313651" y="780176"/>
            <a:ext cx="6753138" cy="5540928"/>
          </a:xfrm>
          <a:prstGeom prst="roundRect">
            <a:avLst/>
          </a:prstGeom>
          <a:solidFill>
            <a:schemeClr val="tx1">
              <a:alpha val="77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Counter-Strike: Global </a:t>
            </a:r>
            <a:r>
              <a:rPr lang="ru-RU" b="1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Offensive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(</a:t>
            </a:r>
            <a:r>
              <a:rPr lang="ru-RU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CS:GO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; с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 tooltip="Английский язык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англ.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 — «Контрудар: глобальное наступление») —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 tooltip="Многопользовательская игр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многопользовательская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5" tooltip="Компьютерная игр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компьютерная игра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разработанная компаниями </a:t>
            </a:r>
            <a:r>
              <a:rPr lang="ru-RU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6" tooltip="Valv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Valve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b="0" i="0" u="none" strike="no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7" tooltip="Hidden Path Entertain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Hidden</a:t>
            </a:r>
            <a:r>
              <a:rPr lang="ru-RU" b="0" i="0" u="none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7" tooltip="Hidden Path Entertain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ru-RU" b="0" i="0" u="none" strike="no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7" tooltip="Hidden Path Entertain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Path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7" tooltip="Hidden Path Entertain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Entertainment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Выпуск игры для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8" tooltip="Персональный компьютер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персональных компьютеров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на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9" tooltip="Операционная систем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операционных системах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0" tooltip="Window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1" tooltip="MacO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macOS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также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2" tooltip="Игровая приставк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игровых приставках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3" tooltip="Xbox 36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Xbox 360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4" tooltip="PlayStation 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PlayStation 3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состоялся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5" tooltip="21 август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21 августа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2012 года. Версия игры для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6" tooltip="Linux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Linux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была выпущена в 2014 году</a:t>
            </a:r>
            <a:r>
              <a:rPr lang="ru-RU" b="0" i="0" u="none" strike="noStrike" baseline="30000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[1]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а в 2016 году игра, в рамках программы обратной совместимости, стала доступна на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8" tooltip="Xbox On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Xbox One</a:t>
            </a:r>
            <a:r>
              <a:rPr lang="ru-RU" b="0" i="0" u="none" strike="noStrike" baseline="30000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[3]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В сентябре 2018 года была выпущена бесплатная версия с возможностью игры с реальными игроками и с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20" tooltip="Бот (компьютерные игры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ботами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Позже, в декабре того же года игра стала полностью бесплатной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C97E4595-2753-4953-83F8-F646486B5015}"/>
              </a:ext>
            </a:extLst>
          </p:cNvPr>
          <p:cNvSpPr/>
          <p:nvPr/>
        </p:nvSpPr>
        <p:spPr>
          <a:xfrm>
            <a:off x="796953" y="377505"/>
            <a:ext cx="2374085" cy="1098957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Информация об игре</a:t>
            </a:r>
          </a:p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3475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D6193F-A3E4-450D-9198-BC0F4A496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963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3982C41-1D59-4E55-B21F-C1F78BCF768F}"/>
              </a:ext>
            </a:extLst>
          </p:cNvPr>
          <p:cNvSpPr/>
          <p:nvPr/>
        </p:nvSpPr>
        <p:spPr>
          <a:xfrm>
            <a:off x="3942826" y="285226"/>
            <a:ext cx="3900880" cy="4362274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 </a:t>
            </a:r>
            <a:r>
              <a:rPr lang="ru-RU" sz="1200" b="0" i="0" u="sng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октября </a:t>
            </a:r>
            <a:r>
              <a:rPr lang="ru-RU" sz="1200" b="0" i="0" u="sng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 tooltip="2012 год в компьютерных играх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2012 года</a:t>
            </a:r>
            <a:r>
              <a:rPr lang="ru-RU" sz="1200" b="0" i="0" u="sng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вышло очередное обновление, которое добавило две новые карты: </a:t>
            </a:r>
            <a:r>
              <a:rPr lang="ru-RU" sz="1200" b="0" i="1" u="sng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de_vertigo</a:t>
            </a:r>
            <a:r>
              <a:rPr lang="ru-RU" sz="1200" b="0" i="0" u="sng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— для классического режима и </a:t>
            </a:r>
            <a:r>
              <a:rPr lang="ru-RU" sz="1200" b="0" i="1" u="sng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ar_monastery</a:t>
            </a:r>
            <a:r>
              <a:rPr lang="ru-RU" sz="1200" b="0" i="0" u="sng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— для «Гонки вооружений», также добавлен новый игровой соревновательный режим на звания — «Классический соревновательный», и 5-ступенчатая система штрафов за выход из матча. При первом преждевременном выходе игроку будет заблокирован соревновательный режим на 5 минут, при втором — 30 минут, третьем — 2 часа, четвёртом — 24 часа, пятом — неделя. В том случае, если игрок не нарушает в течение недели, уровень штрафа понижается до предыдущей ступени</a:t>
            </a:r>
            <a:r>
              <a:rPr lang="ru-RU" sz="1200" b="0" i="0" u="none" strike="noStrike" baseline="30000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EFA046E-AC98-477A-9F35-6891EA93F7CD}"/>
              </a:ext>
            </a:extLst>
          </p:cNvPr>
          <p:cNvSpPr/>
          <p:nvPr/>
        </p:nvSpPr>
        <p:spPr>
          <a:xfrm>
            <a:off x="1795243" y="1484851"/>
            <a:ext cx="1753299" cy="914400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обновление</a:t>
            </a:r>
          </a:p>
        </p:txBody>
      </p:sp>
    </p:spTree>
    <p:extLst>
      <p:ext uri="{BB962C8B-B14F-4D97-AF65-F5344CB8AC3E}">
        <p14:creationId xmlns:p14="http://schemas.microsoft.com/office/powerpoint/2010/main" val="845909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C148E17D-02CC-46D7-A2BE-B7C99D56C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6" y="0"/>
            <a:ext cx="12192000" cy="6858000"/>
          </a:xfrm>
          <a:prstGeom prst="rect">
            <a:avLst/>
          </a:prstGeom>
        </p:spPr>
      </p:pic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2016EC52-A7A2-41F3-8204-B35F9623134C}"/>
              </a:ext>
            </a:extLst>
          </p:cNvPr>
          <p:cNvSpPr/>
          <p:nvPr/>
        </p:nvSpPr>
        <p:spPr>
          <a:xfrm>
            <a:off x="2860645" y="427839"/>
            <a:ext cx="6786695" cy="3665989"/>
          </a:xfrm>
          <a:prstGeom prst="round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Как и в остальных играх серии, в </a:t>
            </a:r>
            <a:r>
              <a:rPr lang="ru-RU" sz="1600" b="0" i="1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Counter-Strike: Global </a:t>
            </a:r>
            <a:r>
              <a:rPr lang="ru-RU" sz="1600" b="0" i="1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Offensive</a:t>
            </a:r>
            <a:r>
              <a:rPr lang="ru-RU" sz="16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 игроки делятся на две</a:t>
            </a:r>
          </a:p>
          <a:p>
            <a:pPr algn="ctr"/>
            <a:r>
              <a:rPr lang="ru-RU" sz="16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команды: </a:t>
            </a:r>
            <a:r>
              <a:rPr lang="ru-RU" sz="1600" b="0" i="0" u="none" strike="noStrike" dirty="0">
                <a:solidFill>
                  <a:schemeClr val="bg2"/>
                </a:solidFill>
                <a:effectLst/>
                <a:latin typeface="Arial" panose="020B0604020202020204" pitchFamily="34" charset="0"/>
                <a:hlinkClick r:id="rId3" tooltip="Террорист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террористов</a:t>
            </a:r>
            <a:r>
              <a:rPr lang="ru-RU" sz="16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sz="1600" b="0" i="0" u="none" strike="noStrike" dirty="0">
                <a:solidFill>
                  <a:schemeClr val="bg2"/>
                </a:solidFill>
                <a:effectLst/>
                <a:latin typeface="Arial" panose="020B0604020202020204" pitchFamily="34" charset="0"/>
                <a:hlinkClick r:id="rId4" tooltip="Подразделение специального назначения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подразделений специального назначения</a:t>
            </a:r>
            <a:r>
              <a:rPr lang="ru-RU" sz="16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после чего</a:t>
            </a:r>
          </a:p>
          <a:p>
            <a:pPr algn="ctr"/>
            <a:r>
              <a:rPr lang="ru-RU" sz="1600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сражаются друг с другом несколько раундов, по результатам которых определяется команда-победитель. Игроку доступны разные режимы игры, меняющие условия поединка между командами, а также игра с ботами</a:t>
            </a:r>
            <a:endParaRPr lang="ru-RU" sz="1600" dirty="0">
              <a:solidFill>
                <a:schemeClr val="bg2"/>
              </a:solidFill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D7F0067-51CC-40F7-9E0D-3BFF8A5234DF}"/>
              </a:ext>
            </a:extLst>
          </p:cNvPr>
          <p:cNvSpPr/>
          <p:nvPr/>
        </p:nvSpPr>
        <p:spPr>
          <a:xfrm>
            <a:off x="973123" y="427840"/>
            <a:ext cx="2130804" cy="128351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Суть игры</a:t>
            </a:r>
          </a:p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4973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D9BD59-BE8E-42F2-8604-5DEAE2C55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7861A7F3-6DB0-4A11-BBAB-BBA3B8BBCAC0}"/>
              </a:ext>
            </a:extLst>
          </p:cNvPr>
          <p:cNvSpPr/>
          <p:nvPr/>
        </p:nvSpPr>
        <p:spPr>
          <a:xfrm>
            <a:off x="4026716" y="327171"/>
            <a:ext cx="6056851" cy="5163423"/>
          </a:xfrm>
          <a:prstGeom prst="roundRect">
            <a:avLst/>
          </a:prstGeom>
          <a:solidFill>
            <a:schemeClr val="tx1">
              <a:alpha val="2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Как и предыдущие игры серии, </a:t>
            </a:r>
            <a:r>
              <a:rPr lang="ru-RU" sz="16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Counter-Strike: Global </a:t>
            </a:r>
            <a:r>
              <a:rPr lang="ru-RU" sz="1600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Offensive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является 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 tooltip="Трёхмерная график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трёхмерным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многопользовательским 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 tooltip="Шутер от первого лиц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шутером от первого лица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в котором игроки распределяются по двум командам и сражаются друг против друга. В игре представлены две команды: террористы и спецназ, а также содержит несколько многопользовательских режимов игры: обычный и соревновательный режим (разминирование бомбы, спасение заложников), королевская битва, военные игры (гонка вооружений, уничтожение объекта, перелётные снайперы), бой насмерть, зачистка, совместный налёт, напарники и страж. В первом сценарии игроки, играющие за команду террористов, должны заложить бомбу в одной из нескольких точек закладки, а спецназ — успешно её разминировать. Во втором сценарии игрокам из команды террористов необходимо не дать противоборствующей команде спасти заложников, которых они похитили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372547D-FD37-4034-9638-C7731EB127B5}"/>
              </a:ext>
            </a:extLst>
          </p:cNvPr>
          <p:cNvSpPr/>
          <p:nvPr/>
        </p:nvSpPr>
        <p:spPr>
          <a:xfrm>
            <a:off x="1300293" y="922789"/>
            <a:ext cx="2021747" cy="914400"/>
          </a:xfrm>
          <a:prstGeom prst="rect">
            <a:avLst/>
          </a:prstGeom>
          <a:solidFill>
            <a:schemeClr val="tx1">
              <a:alpha val="4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Режимы</a:t>
            </a:r>
          </a:p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5367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CCB388-E2F1-426E-9F3C-A4FF813FF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EBA437AA-2705-4644-9BFC-27E8C5CCC35A}"/>
              </a:ext>
            </a:extLst>
          </p:cNvPr>
          <p:cNvSpPr/>
          <p:nvPr/>
        </p:nvSpPr>
        <p:spPr>
          <a:xfrm>
            <a:off x="3716323" y="427838"/>
            <a:ext cx="5293453" cy="388410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Первые новости о разработке игры появились вместе с официальным анонсом — 12 августа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 tooltip="2011 год в компьютерных играх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2011 года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Слухи о том, что компания </a:t>
            </a:r>
            <a:r>
              <a:rPr lang="ru-RU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 tooltip="Valv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Valve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ответственная за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5" tooltip="Counter-Strik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серию игр </a:t>
            </a:r>
            <a:r>
              <a:rPr lang="ru-RU" b="0" i="1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5" tooltip="Counter-Strik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Counter-Strike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разрабатывает новую часть игры (последней на тот момент основной игрой серии, не считая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6" tooltip="Counter-Strike Onlin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отдельной версии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направленной на азиатскую аудиторию, была </a:t>
            </a:r>
            <a:r>
              <a:rPr lang="ru-RU" b="0" i="1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7" tooltip="Counter-Strike: Sourc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Counter-Strike: Source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ru-RU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8" tooltip="2004 год в компьютерных играх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2004 года</a:t>
            </a:r>
            <a:r>
              <a:rPr lang="ru-RU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 распространились несколькими днями ранее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7939C9B-3445-4DFD-9638-1C1EDD4A6A8C}"/>
              </a:ext>
            </a:extLst>
          </p:cNvPr>
          <p:cNvSpPr/>
          <p:nvPr/>
        </p:nvSpPr>
        <p:spPr>
          <a:xfrm>
            <a:off x="889232" y="738231"/>
            <a:ext cx="2105637" cy="9144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Новости о разработки игры</a:t>
            </a:r>
          </a:p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8061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BBE6BCF-D5D9-4E72-A1DC-B6F3BB7F7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0CAFCE36-37D8-4640-B685-F9D4397AB084}"/>
              </a:ext>
            </a:extLst>
          </p:cNvPr>
          <p:cNvSpPr/>
          <p:nvPr/>
        </p:nvSpPr>
        <p:spPr>
          <a:xfrm flipH="1">
            <a:off x="3598876" y="591425"/>
            <a:ext cx="4806892" cy="3452070"/>
          </a:xfrm>
          <a:prstGeom prst="round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В анонсе игры сообщалось о том, что разработчики обещают сохранить основы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 tooltip="Геймплей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игрового процесса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«классической» версии игры — </a:t>
            </a:r>
            <a:r>
              <a:rPr lang="ru-RU" sz="1200" b="0" i="1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 tooltip="Counter-Strik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Counter-Strike 1.6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а также добавить новые карты для многопользовательских сражений (среди которых будут ремейки старых карт с улучшенной графикой), модели бойцов и оружие. В числе других усовершенствований ожидались онлайн-таблицы рекордов и система автоматического подбора соперников. Говорилось о том, что игра выйдет в начале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5" tooltip="2012 год в компьютерных играх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2012 года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а в 2011 году она будет продемонстрирована на выставках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6" tooltip="PAX Prime (страница отсутствует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PAX Prime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sz="1200" b="0" i="0" u="none" strike="no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7" tooltip="Eurogamer Expo (страница отсутствует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Eurogamer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7" tooltip="Eurogamer Expo (страница отсутствует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Expo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Игра разрабатывалась для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8" tooltip="Персональный компьютер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персонального компьютера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с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9" tooltip="Операционная систем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операционными системами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0" tooltip="Window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1" tooltip="Mac OS X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Mac OS X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и для игровых консолей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2" tooltip="PlayStation 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PlayStation 3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3" tooltip="Xbox 36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Xbox 360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(там она вышла в онлайн-сервисах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4" tooltip="PlayStation Network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PlayStation Network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 </a:t>
            </a:r>
            <a:r>
              <a:rPr lang="ru-RU" sz="12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5" tooltip="Xbox Liv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Xbox Live</a:t>
            </a:r>
            <a:r>
              <a:rPr lang="ru-RU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соответственно).</a:t>
            </a:r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FBFDE4BE-EF3D-485F-AC28-1473D4DE1046}"/>
              </a:ext>
            </a:extLst>
          </p:cNvPr>
          <p:cNvSpPr/>
          <p:nvPr/>
        </p:nvSpPr>
        <p:spPr>
          <a:xfrm>
            <a:off x="1501628" y="201337"/>
            <a:ext cx="1669411" cy="780176"/>
          </a:xfrm>
          <a:prstGeom prst="rect">
            <a:avLst/>
          </a:prstGeom>
          <a:solidFill>
            <a:schemeClr val="tx1">
              <a:alpha val="4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  <a:p>
            <a:pPr algn="ctr"/>
            <a:r>
              <a:rPr lang="ru-RU" dirty="0"/>
              <a:t>Новости об игре</a:t>
            </a:r>
          </a:p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9795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0C3C82-10EF-4E52-9C8B-26C7F18B0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D56B421D-1549-42E5-BD6A-D229FA32D7C2}"/>
              </a:ext>
            </a:extLst>
          </p:cNvPr>
          <p:cNvSpPr/>
          <p:nvPr/>
        </p:nvSpPr>
        <p:spPr>
          <a:xfrm>
            <a:off x="3800214" y="218115"/>
            <a:ext cx="4563610" cy="4949504"/>
          </a:xfrm>
          <a:prstGeom prst="round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Примерно одновременно с первыми новостями-анонсами игры появились сведения о том, что разработчики компании </a:t>
            </a:r>
            <a:r>
              <a:rPr lang="ru-RU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Valve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пригласили лучших </a:t>
            </a:r>
            <a:r>
              <a:rPr lang="ru-RU" sz="1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 tooltip="Киберспорт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киберспортсменов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играющих в </a:t>
            </a:r>
            <a:r>
              <a:rPr lang="ru-RU" sz="14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Counter-Strike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для тестирования новой части; один из тестеров описал свои впечатления от знакомства с рабочей версией </a:t>
            </a:r>
            <a:r>
              <a:rPr lang="ru-RU" sz="14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Global </a:t>
            </a:r>
            <a:r>
              <a:rPr lang="ru-RU" sz="1400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Offensive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в небольшом превью, в котором он сообщает о том, что «проект разработан на обновлённом движке Source», подтверждает данные о новых видах оружия и о том, что в игре будут улучшенные и переделанные версии старых карт («карты выглядели великолепно, скины игроков и анимация бесподобны, а модели оружия чрезвычайно красивы»); по словам тестера, игра представляет собой рабочую версию, но «выглядит лучше, чем какая-то </a:t>
            </a:r>
            <a:r>
              <a:rPr lang="ru-RU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pre-beta</a:t>
            </a:r>
            <a:r>
              <a:rPr lang="ru-RU" sz="105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»</a:t>
            </a:r>
            <a:endParaRPr lang="ru-RU" sz="1050" dirty="0">
              <a:solidFill>
                <a:schemeClr val="bg1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B7DB116-2B27-41BE-AA35-45DE75F5393C}"/>
              </a:ext>
            </a:extLst>
          </p:cNvPr>
          <p:cNvSpPr/>
          <p:nvPr/>
        </p:nvSpPr>
        <p:spPr>
          <a:xfrm>
            <a:off x="1795244" y="394283"/>
            <a:ext cx="1468074" cy="9144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Тестирование</a:t>
            </a:r>
          </a:p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6760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C24383-234F-4BDD-809B-5306C9728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94"/>
            <a:ext cx="12192000" cy="6858000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3A95C92-4E3B-43AE-B28B-6EB52F4D2ACD}"/>
              </a:ext>
            </a:extLst>
          </p:cNvPr>
          <p:cNvSpPr/>
          <p:nvPr/>
        </p:nvSpPr>
        <p:spPr>
          <a:xfrm>
            <a:off x="4160939" y="184558"/>
            <a:ext cx="5159229" cy="3926048"/>
          </a:xfrm>
          <a:prstGeom prst="round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15 августа 2011 года появились другие новости относительно игры: стало известно, что студия </a:t>
            </a:r>
            <a:r>
              <a:rPr lang="ru-RU" sz="1600" b="0" i="0" u="none" strike="no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3" tooltip="Hidden Path Entertain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Hidden</a:t>
            </a:r>
            <a:r>
              <a:rPr lang="ru-RU" sz="1600" b="0" i="0" u="none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3" tooltip="Hidden Path Entertain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ru-RU" sz="1600" b="0" i="0" u="none" strike="no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3" tooltip="Hidden Path Entertain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Path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 tooltip="Hidden Path Entertain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Entertainment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сотрудничающая с </a:t>
            </a:r>
            <a:r>
              <a:rPr lang="ru-RU" sz="16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Valve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намерена и после выхода </a:t>
            </a:r>
            <a:r>
              <a:rPr lang="ru-RU" sz="16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Global </a:t>
            </a:r>
            <a:r>
              <a:rPr lang="ru-RU" sz="1600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Offensive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заниматься обновлениями для </a:t>
            </a:r>
            <a:r>
              <a:rPr lang="ru-RU" sz="1600" b="0" i="1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 tooltip="Counter-Strike: Sourc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Counter-Strike: Source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(параллельно с обновлениями </a:t>
            </a:r>
            <a:r>
              <a:rPr lang="ru-RU" sz="16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Global </a:t>
            </a:r>
            <a:r>
              <a:rPr lang="ru-RU" sz="1600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Offensive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), появились подробности о некоторых деталях игрового процесса (так, денежная система полностью переработана, появились новые взрывоопасные предметы — 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5" tooltip="Коктейль Молотов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коктейль Молотова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 ложная граната, которая имитирует оружейные выстрелы, сбивая противника с толку</a:t>
            </a:r>
            <a:r>
              <a:rPr lang="ru-RU" sz="16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  <a:endParaRPr lang="ru-RU" sz="16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5D1DE47-FE95-401D-B56B-061D3F4D4C89}"/>
              </a:ext>
            </a:extLst>
          </p:cNvPr>
          <p:cNvSpPr/>
          <p:nvPr/>
        </p:nvSpPr>
        <p:spPr>
          <a:xfrm>
            <a:off x="1921078" y="897622"/>
            <a:ext cx="1451295" cy="914400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Новости об игре</a:t>
            </a:r>
          </a:p>
        </p:txBody>
      </p:sp>
    </p:spTree>
    <p:extLst>
      <p:ext uri="{BB962C8B-B14F-4D97-AF65-F5344CB8AC3E}">
        <p14:creationId xmlns:p14="http://schemas.microsoft.com/office/powerpoint/2010/main" val="3273481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93A9A3-A0E3-406E-9B40-AC8919A56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53507BE2-B7EE-4FF6-A47D-49E38019B23D}"/>
              </a:ext>
            </a:extLst>
          </p:cNvPr>
          <p:cNvSpPr/>
          <p:nvPr/>
        </p:nvSpPr>
        <p:spPr>
          <a:xfrm>
            <a:off x="4479721" y="167779"/>
            <a:ext cx="4222459" cy="6111380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20 августа 2011 года и несколькими днями позднее стали появляться новости о том, что разработчики намерены сделать многопользовательский режим </a:t>
            </a:r>
            <a:r>
              <a:rPr lang="ru-RU" sz="1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 tooltip="Кроссплатформенность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кроссплатформенным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однако такая совместимость будет только с Windows-версией, Mac-версией и версией для </a:t>
            </a:r>
            <a:r>
              <a:rPr lang="ru-RU" sz="1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 tooltip="PlayStation 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PlayStation 3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; то есть владельцы игры, играющие на приставке, и игроки, играющие на персональных компьютерах, получат возможность сражаться вместе на одних серверах. «Мы больше не хотим делить игровую индустрию на обособленные друг от друга островки», — прокомментировал заявление о поддержке </a:t>
            </a:r>
            <a:r>
              <a:rPr lang="ru-RU" sz="1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5" tooltip="Кроссплатформенное программное обеспечение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кроссплатформенной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игры </a:t>
            </a:r>
            <a:r>
              <a:rPr lang="ru-RU" sz="1400" b="0" i="0" u="none" strike="no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6" tooltip="Ньюэлл, Гейб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Гейб</a:t>
            </a:r>
            <a:r>
              <a:rPr lang="ru-RU" sz="1400" b="0" i="0" u="none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6" tooltip="Ньюэлл, Гейб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ru-RU" sz="14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6" tooltip="Ньюэлл, Гейб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Ньюэлл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основатель компании </a:t>
            </a:r>
            <a:r>
              <a:rPr lang="ru-RU" sz="14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Valve</a:t>
            </a:r>
            <a:r>
              <a:rPr lang="ru-RU" sz="1400" b="0" i="0" u="none" strike="noStrike" baseline="30000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[16]</a:t>
            </a:r>
            <a:r>
              <a:rPr lang="ru-RU" sz="1400" b="0" i="0" u="none" strike="noStrike" baseline="30000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[17]</a:t>
            </a:r>
            <a:r>
              <a:rPr lang="ru-RU" sz="1400" b="0" i="0" u="none" strike="noStrike" baseline="30000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[18]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Также было заявлено, что версия игры для </a:t>
            </a:r>
            <a:r>
              <a:rPr lang="ru-RU" sz="1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 tooltip="PlayStation 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PlayStation 3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будет в полной мере поддерживать управление с клавиатуры и мыши (которые можно подключить к консоли посредством предусмотренных портов </a:t>
            </a:r>
            <a:r>
              <a:rPr lang="ru-RU" sz="14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0" tooltip="US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USB</a:t>
            </a:r>
            <a:r>
              <a:rPr lang="ru-RU" sz="14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). Доступно стандартное управление с контроллера приставки и управление с контроллера </a:t>
            </a:r>
            <a:r>
              <a:rPr lang="ru-RU" sz="1400" b="0" i="0" u="none" strike="noStrike" dirty="0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11" tooltip="PlayStation Mov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PlayStation </a:t>
            </a:r>
            <a:r>
              <a:rPr lang="ru-RU" sz="14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11" tooltip="PlayStation Mov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Move</a:t>
            </a:r>
            <a:endParaRPr lang="ru-RU" sz="1400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267107E7-8238-4DCC-97C5-7F744641A31B}"/>
              </a:ext>
            </a:extLst>
          </p:cNvPr>
          <p:cNvSpPr/>
          <p:nvPr/>
        </p:nvSpPr>
        <p:spPr>
          <a:xfrm>
            <a:off x="2558642" y="880844"/>
            <a:ext cx="1510018" cy="914400"/>
          </a:xfrm>
          <a:prstGeom prst="rect">
            <a:avLst/>
          </a:prstGeom>
          <a:solidFill>
            <a:schemeClr val="tx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Новости об обновлении</a:t>
            </a:r>
          </a:p>
        </p:txBody>
      </p:sp>
    </p:spTree>
    <p:extLst>
      <p:ext uri="{BB962C8B-B14F-4D97-AF65-F5344CB8AC3E}">
        <p14:creationId xmlns:p14="http://schemas.microsoft.com/office/powerpoint/2010/main" val="3329031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11B1954-38A1-49BC-989C-495120916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306211A5-C02A-424B-8D13-D6CBABEA6575}"/>
              </a:ext>
            </a:extLst>
          </p:cNvPr>
          <p:cNvSpPr/>
          <p:nvPr/>
        </p:nvSpPr>
        <p:spPr>
          <a:xfrm>
            <a:off x="4731391" y="453004"/>
            <a:ext cx="4051883" cy="4236442"/>
          </a:xfrm>
          <a:prstGeom prst="round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26 августа 2011 года вышел первый официальный 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 tooltip="Трейлер (кинематограф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трейлер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игры, в котором были продемонстрированы графика (использование последней на момент разработки игры версии движка 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 tooltip="Sourc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), игровой процесс (включая новое меню покупки оружия), карты и вооружение</a:t>
            </a:r>
            <a:r>
              <a:rPr lang="ru-RU" sz="1600" b="0" i="0" u="none" strike="noStrike" baseline="30000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[23]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l"/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6 сентября 2011 года стало известно, что </a:t>
            </a:r>
            <a:r>
              <a:rPr lang="ru-RU" sz="1600" b="0" i="1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Counter-Strike: Global </a:t>
            </a:r>
            <a:r>
              <a:rPr lang="ru-RU" sz="1600" b="0" i="1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Offensive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 будет представлена на игровой выставке «</a:t>
            </a:r>
            <a:r>
              <a:rPr lang="ru-RU" sz="1600" b="0" i="0" u="none" strike="noStrike" dirty="0" err="1">
                <a:solidFill>
                  <a:srgbClr val="0563C1"/>
                </a:solidFill>
                <a:effectLst/>
                <a:latin typeface="Arial" panose="020B0604020202020204" pitchFamily="34" charset="0"/>
                <a:hlinkClick r:id="rId6" tooltip="ИгроМир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ИгроМир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6" tooltip="ИгроМир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2011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». На выставке будет впервые в мире показана ПК-версия игры</a:t>
            </a:r>
            <a:r>
              <a:rPr lang="ru-RU" sz="1600" b="0" i="0" u="none" strike="noStrike" baseline="30000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[24]</a:t>
            </a:r>
            <a:r>
              <a:rPr lang="ru-RU" sz="1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1C06535-AAC1-43B7-9417-5D4FEC39B8F3}"/>
              </a:ext>
            </a:extLst>
          </p:cNvPr>
          <p:cNvSpPr/>
          <p:nvPr/>
        </p:nvSpPr>
        <p:spPr>
          <a:xfrm>
            <a:off x="2181137" y="1124125"/>
            <a:ext cx="1946245" cy="914400"/>
          </a:xfrm>
          <a:prstGeom prst="rect">
            <a:avLst/>
          </a:prstGeom>
          <a:solidFill>
            <a:schemeClr val="tx1">
              <a:alpha val="4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трейлер</a:t>
            </a:r>
          </a:p>
        </p:txBody>
      </p:sp>
    </p:spTree>
    <p:extLst>
      <p:ext uri="{BB962C8B-B14F-4D97-AF65-F5344CB8AC3E}">
        <p14:creationId xmlns:p14="http://schemas.microsoft.com/office/powerpoint/2010/main" val="2790115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1032</Words>
  <Application>Microsoft Office PowerPoint</Application>
  <PresentationFormat>Широкоэкранный</PresentationFormat>
  <Paragraphs>24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Kiberone.nalchik@gmail.com</dc:creator>
  <cp:lastModifiedBy>Kiberone.nalchik@gmail.com</cp:lastModifiedBy>
  <cp:revision>10</cp:revision>
  <dcterms:created xsi:type="dcterms:W3CDTF">2023-06-23T14:17:11Z</dcterms:created>
  <dcterms:modified xsi:type="dcterms:W3CDTF">2023-06-23T15:59:46Z</dcterms:modified>
</cp:coreProperties>
</file>

<file path=docProps/thumbnail.jpeg>
</file>